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957" r:id="rId16"/>
    <p:sldId id="958" r:id="rId17"/>
    <p:sldId id="959" r:id="rId18"/>
    <p:sldId id="9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9F6C1-19C3-4E85-BEF2-03B480E1137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3F584-B756-4959-9BAF-3F2604108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51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85893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75350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3151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2409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3056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36652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4083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55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9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119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38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6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0402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50016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3641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17,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February 17,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889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7.jpeg"/><Relationship Id="rId1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openxmlformats.org/officeDocument/2006/relationships/image" Target="../media/image44.emf"/><Relationship Id="rId19" Type="http://schemas.openxmlformats.org/officeDocument/2006/relationships/image" Target="../media/image53.png"/><Relationship Id="rId4" Type="http://schemas.openxmlformats.org/officeDocument/2006/relationships/image" Target="../media/image40.jpeg"/><Relationship Id="rId9" Type="http://schemas.openxmlformats.org/officeDocument/2006/relationships/image" Target="../media/image38.png"/><Relationship Id="rId1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28.png"/><Relationship Id="rId3" Type="http://schemas.openxmlformats.org/officeDocument/2006/relationships/image" Target="../media/image18.png"/><Relationship Id="rId21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17" Type="http://schemas.openxmlformats.org/officeDocument/2006/relationships/image" Target="../media/image27.png"/><Relationship Id="rId2" Type="http://schemas.openxmlformats.org/officeDocument/2006/relationships/image" Target="../media/image32.png"/><Relationship Id="rId16" Type="http://schemas.openxmlformats.org/officeDocument/2006/relationships/image" Target="../media/image2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10" Type="http://schemas.openxmlformats.org/officeDocument/2006/relationships/image" Target="../media/image29.png"/><Relationship Id="rId19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28.png"/><Relationship Id="rId3" Type="http://schemas.openxmlformats.org/officeDocument/2006/relationships/image" Target="../media/image18.png"/><Relationship Id="rId21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17" Type="http://schemas.openxmlformats.org/officeDocument/2006/relationships/image" Target="../media/image27.png"/><Relationship Id="rId2" Type="http://schemas.openxmlformats.org/officeDocument/2006/relationships/image" Target="../media/image32.png"/><Relationship Id="rId16" Type="http://schemas.openxmlformats.org/officeDocument/2006/relationships/image" Target="../media/image2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10" Type="http://schemas.openxmlformats.org/officeDocument/2006/relationships/image" Target="../media/image29.png"/><Relationship Id="rId19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2A20-06B9-4B91-9FA3-3669EA9F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05" y="5305175"/>
            <a:ext cx="10160000" cy="88451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Data Communication and Computer Networks(CPE314)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6FCD5-6BC1-4229-967F-4FE25F26A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27" b="252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066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D9B33-D12A-4007-9134-D22BF053A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07827" y="3981157"/>
            <a:ext cx="7164131" cy="241964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DD454-EF40-467B-ABFB-F321F1D4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Ring topology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D4BFE-1689-4B49-8AD1-F2A9C447B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618519"/>
            <a:ext cx="7104186" cy="315702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station connects Point to Point with only two other stations (on its left and right), stations are connected to the ring via a </a:t>
            </a:r>
            <a:r>
              <a:rPr lang="en-US" i="1" dirty="0"/>
              <a:t>Repeater </a:t>
            </a:r>
            <a:r>
              <a:rPr lang="en-US" dirty="0"/>
              <a:t>(its exact function depends on the higher layer protocol, e.g., MAC). </a:t>
            </a:r>
            <a:endParaRPr lang="en-US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Pros </a:t>
            </a:r>
            <a:r>
              <a:rPr lang="en-US" dirty="0"/>
              <a:t>: Easy installation, better fault isolation (a dead node will be shorted and the ring remains functioning) and robustness (all nodes are still connected even when the ring breaks with </a:t>
            </a:r>
            <a:r>
              <a:rPr lang="en-US" b="1" dirty="0"/>
              <a:t>one </a:t>
            </a:r>
            <a:r>
              <a:rPr lang="en-US" dirty="0"/>
              <a:t>physical cable cut). </a:t>
            </a:r>
            <a:endParaRPr lang="en-US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Cons</a:t>
            </a:r>
            <a:r>
              <a:rPr lang="en-US" dirty="0"/>
              <a:t>: </a:t>
            </a:r>
            <a:r>
              <a:rPr lang="en-US" b="1" i="1" dirty="0"/>
              <a:t>n</a:t>
            </a:r>
            <a:r>
              <a:rPr lang="en-US" b="1" dirty="0"/>
              <a:t>/2 </a:t>
            </a:r>
            <a:r>
              <a:rPr lang="en-US" dirty="0"/>
              <a:t>hops communication delay on average, vulnerable to cuts.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8388D-1AB0-4833-831C-30DE572C3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48643" y="1814732"/>
            <a:ext cx="6299887" cy="35591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591EA-4908-4743-8E36-FD0886265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Pros: Better domain separation management (domain security and speed), one hop delay (cable propagation delay).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Cons: Better robustness than the “star”, but still vulnerable to Hub failure!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5C505-7E0C-4482-B469-FE4805CC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166038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9721-85E5-47B8-B086-37446976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4F85-A03A-4953-B0F0-8F0D42F0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743C9-6556-415D-8465-0D4EDBFF5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“star” inside a “ ring” </a:t>
            </a:r>
          </a:p>
          <a:p>
            <a:r>
              <a:rPr lang="en-US" b="1" dirty="0"/>
              <a:t>Pros</a:t>
            </a:r>
            <a:r>
              <a:rPr lang="en-US" dirty="0"/>
              <a:t>: Better robustness (why?), still low cost, Delay is 1 hop to neighboring left/right nodes, or 2 hops to other nodes. </a:t>
            </a:r>
          </a:p>
          <a:p>
            <a:r>
              <a:rPr lang="en-US" b="1" dirty="0"/>
              <a:t>Cons</a:t>
            </a:r>
            <a:r>
              <a:rPr lang="en-US" dirty="0"/>
              <a:t>: The $cost$ of adding more cabling than the Ring and Star, individually.</a:t>
            </a:r>
          </a:p>
        </p:txBody>
      </p:sp>
    </p:spTree>
    <p:extLst>
      <p:ext uri="{BB962C8B-B14F-4D97-AF65-F5344CB8AC3E}">
        <p14:creationId xmlns:p14="http://schemas.microsoft.com/office/powerpoint/2010/main" val="43722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EE8-8744-457B-82E7-6943EAF2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8E759-16F1-488E-803F-A660FB909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Local Area Networks (LAN): Few Kilometers </a:t>
            </a:r>
            <a:endParaRPr lang="en-US" dirty="0"/>
          </a:p>
          <a:p>
            <a:r>
              <a:rPr lang="en-US" dirty="0"/>
              <a:t>Connects devices (PC’s, printers, servers.) within the same room, building, company, and campus. </a:t>
            </a:r>
          </a:p>
          <a:p>
            <a:r>
              <a:rPr lang="en-US" dirty="0"/>
              <a:t>Topologies most used are </a:t>
            </a:r>
            <a:r>
              <a:rPr lang="en-US" b="1" i="1" dirty="0"/>
              <a:t>bus</a:t>
            </a:r>
            <a:r>
              <a:rPr lang="en-US" dirty="0"/>
              <a:t>, </a:t>
            </a:r>
            <a:r>
              <a:rPr lang="en-US" b="1" i="1" dirty="0"/>
              <a:t>ring, </a:t>
            </a:r>
            <a:r>
              <a:rPr lang="en-US" dirty="0"/>
              <a:t>and </a:t>
            </a:r>
            <a:r>
              <a:rPr lang="en-US" b="1" i="1" dirty="0"/>
              <a:t>star</a:t>
            </a:r>
            <a:r>
              <a:rPr lang="en-US" dirty="0"/>
              <a:t>.</a:t>
            </a:r>
          </a:p>
        </p:txBody>
      </p:sp>
      <p:pic>
        <p:nvPicPr>
          <p:cNvPr id="1026" name="Picture 2" descr="Image result for LAN network diagram">
            <a:extLst>
              <a:ext uri="{FF2B5EF4-FFF2-40B4-BE49-F238E27FC236}">
                <a16:creationId xmlns:a16="http://schemas.microsoft.com/office/drawing/2014/main" id="{31354AF3-F0FF-4C6C-B3AD-6289F4D4AB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5954"/>
            <a:ext cx="5562600" cy="37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Image result for WAN network diagram">
            <a:extLst>
              <a:ext uri="{FF2B5EF4-FFF2-40B4-BE49-F238E27FC236}">
                <a16:creationId xmlns:a16="http://schemas.microsoft.com/office/drawing/2014/main" id="{65C0D59D-7043-4539-B66F-B883F81E3F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1312708"/>
            <a:ext cx="6002432" cy="4229949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FC0A1-1D51-43CD-BA4B-6C207F85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384313"/>
            <a:ext cx="3495183" cy="17492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dirty="0"/>
              <a:t>Wide area network(WAN)</a:t>
            </a:r>
            <a:br>
              <a:rPr lang="en-US" sz="4800" dirty="0"/>
            </a:br>
            <a:r>
              <a:rPr lang="en-US" sz="2000" dirty="0"/>
              <a:t>connecting </a:t>
            </a:r>
            <a:r>
              <a:rPr lang="en-US" sz="2000" dirty="0" err="1"/>
              <a:t>Lans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298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Slide Number Placeholder 2">
            <a:extLst>
              <a:ext uri="{FF2B5EF4-FFF2-40B4-BE49-F238E27FC236}">
                <a16:creationId xmlns:a16="http://schemas.microsoft.com/office/drawing/2014/main" id="{38380A22-97B4-C742-A3BB-4B30F64E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5" r:id="rId8" imgW="1434415" imgH="3873016" progId="">
                      <p:embed/>
                    </p:oleObj>
                  </mc:Choice>
                  <mc:Fallback>
                    <p:oleObj r:id="rId8" imgW="1434415" imgH="3873016" progId="">
                      <p:embed/>
                      <p:pic>
                        <p:nvPicPr>
                          <p:cNvPr id="11" name="Object 14">
                            <a:extLst>
                              <a:ext uri="{FF2B5EF4-FFF2-40B4-BE49-F238E27FC236}">
                                <a16:creationId xmlns:a16="http://schemas.microsoft.com/office/drawing/2014/main" id="{2DC66987-6296-4244-81B5-408D6F49E1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sensorized,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74E644-1BC5-AD41-8B98-2AEBAB53347E}"/>
              </a:ext>
            </a:extLst>
          </p:cNvPr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948532-9530-1146-897B-DCFADC27A92F}"/>
                </a:ext>
              </a:extLst>
            </p:cNvPr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DED42E-CC7D-9245-8E47-BC40291CA6D2}"/>
                  </a:ext>
                </a:extLst>
              </p:cNvPr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D3E45EE-DA47-FB4C-AC41-27292F878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0103B98-660D-084B-8321-DBA525F85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05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</p:spPr>
            </p:pic>
          </p:grp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353FBC48-20B8-084C-B54B-2A578BE3B2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Pacemaker &amp; Monitor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EF889B5-5851-5746-AB08-1839209EA393}"/>
                </a:ext>
              </a:extLst>
            </p:cNvPr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97B6CC-7ACF-AB44-AEEB-6942A1959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</p:spPr>
          </p:pic>
          <p:sp>
            <p:nvSpPr>
              <p:cNvPr id="35" name="Text Box 10">
                <a:extLst>
                  <a:ext uri="{FF2B5EF4-FFF2-40B4-BE49-F238E27FC236}">
                    <a16:creationId xmlns:a16="http://schemas.microsoft.com/office/drawing/2014/main" id="{D5046EF2-BE9A-5947-80CD-08C169F54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AR devices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8E62D-EDDE-DB4E-9E02-B0DBDFB7F0C8}"/>
                </a:ext>
              </a:extLst>
            </p:cNvPr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B1D193-AA5A-2B4F-A43C-A5DB01A46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10243502-70F1-454C-B91D-F4CBAD87D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Fitbit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4AAF1060-1214-6049-9C20-106E76839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WiFi, 4G,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394571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D700D0DA-FF82-8C47-B06E-D85C6A43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63" y="1426343"/>
            <a:ext cx="5394571" cy="2251565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</a:t>
            </a:r>
            <a:r>
              <a:rPr lang="en-US" altLang="en-US" dirty="0">
                <a:ea typeface="ＭＳ Ｐゴシック" panose="020B0600070205080204" pitchFamily="34" charset="-128"/>
              </a:rPr>
              <a:t>that provides services to applications: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Web, streaming video, multimedia teleconferencing, email, games, e-commerce, social media, inter-connected appliances, …</a:t>
            </a:r>
          </a:p>
          <a:p>
            <a:pPr marL="130175" indent="0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“services”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E7E1949-D432-8F47-806C-E1300655FD5B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CDEF5ABA-1B3E-E140-B54D-1BC500151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0F4780A-E96A-7C4F-98CD-8BE40652E91D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54065B8-11FC-3B4E-8CEB-951199B1DF2C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CFF39BD-FF72-D744-894D-516FB364E8AE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AB1A9D8-C145-B64F-A99E-384F072DA600}"/>
                </a:ext>
              </a:extLst>
            </p:cNvPr>
            <p:cNvCxnSpPr>
              <a:cxnSpLocks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488A4C35-0916-9F43-8EB4-57709849D76D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D72E54CC-6B2F-634D-BC7D-2171694AA3F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B4BC79F0-E00C-7044-BC07-1474A974BA16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B102C048-49F5-7548-812F-9F5B720215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F126167F-C8BB-234E-9136-D15CA93E673F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662BF10B-C3AA-B044-B3C4-6ADB2CCF2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AA2FA344-354C-4B4C-B02C-3A8507EDA90B}"/>
              </a:ext>
            </a:extLst>
          </p:cNvPr>
          <p:cNvSpPr txBox="1">
            <a:spLocks/>
          </p:cNvSpPr>
          <p:nvPr/>
        </p:nvSpPr>
        <p:spPr>
          <a:xfrm>
            <a:off x="868663" y="3677908"/>
            <a:ext cx="5394571" cy="2721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dirty="0">
                <a:ea typeface="ＭＳ Ｐゴシック" panose="020B0600070205080204" pitchFamily="34" charset="-128"/>
              </a:rPr>
              <a:t>provides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programming interface </a:t>
            </a:r>
            <a:r>
              <a:rPr lang="en-US" altLang="en-US" dirty="0">
                <a:ea typeface="ＭＳ Ｐゴシック" panose="020B0600070205080204" pitchFamily="34" charset="-128"/>
              </a:rPr>
              <a:t>to distributed applications: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“hooks” allowing sending/receiving  apps to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connect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to, use  Internet transport service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provides service options, analogous to postal service</a:t>
            </a:r>
          </a:p>
          <a:p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10" name="Slide Number Placeholder 2">
            <a:extLst>
              <a:ext uri="{FF2B5EF4-FFF2-40B4-BE49-F238E27FC236}">
                <a16:creationId xmlns:a16="http://schemas.microsoft.com/office/drawing/2014/main" id="{E60E8B63-DADE-E844-901A-5111527B4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F33D7-37C6-4211-A501-015A78FC4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3549" y="3701605"/>
            <a:ext cx="6542536" cy="22587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BB66A-615D-4AB3-A66C-65FEA332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Major Dc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D46F9-C2CF-4C9D-8714-B0A21FAB8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124152"/>
            <a:ext cx="7104186" cy="3651393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6400" dirty="0"/>
              <a:t>1) </a:t>
            </a:r>
            <a:r>
              <a:rPr lang="en-US" sz="6400" b="1" dirty="0"/>
              <a:t>Message</a:t>
            </a:r>
            <a:r>
              <a:rPr lang="en-US" sz="6400" dirty="0"/>
              <a:t>: Information to be communicated: text, numbers, pictures, audio, video. </a:t>
            </a:r>
          </a:p>
          <a:p>
            <a:r>
              <a:rPr lang="en-US" sz="6400" dirty="0"/>
              <a:t>2) </a:t>
            </a:r>
            <a:r>
              <a:rPr lang="en-US" sz="6400" b="1" dirty="0"/>
              <a:t>Senders: </a:t>
            </a:r>
            <a:r>
              <a:rPr lang="en-US" sz="6400" dirty="0"/>
              <a:t>devices that transmits the data messages: computers, telephones, TV stations, cameras, etc. </a:t>
            </a:r>
          </a:p>
          <a:p>
            <a:r>
              <a:rPr lang="en-US" sz="6400" dirty="0"/>
              <a:t>3) </a:t>
            </a:r>
            <a:r>
              <a:rPr lang="en-US" sz="6400" b="1" dirty="0"/>
              <a:t>Receivers</a:t>
            </a:r>
            <a:r>
              <a:rPr lang="en-US" sz="6400" dirty="0"/>
              <a:t>: devices that receives the data messages: computers, telephones, TV sets, etc. </a:t>
            </a:r>
          </a:p>
          <a:p>
            <a:r>
              <a:rPr lang="en-US" sz="6400" dirty="0"/>
              <a:t>4) </a:t>
            </a:r>
            <a:r>
              <a:rPr lang="en-US" sz="6400" b="1" dirty="0"/>
              <a:t>Transmission medium</a:t>
            </a:r>
            <a:r>
              <a:rPr lang="en-US" sz="6400" dirty="0"/>
              <a:t>: Physical links that carries the communicated data, TP, coaxial, fibers, radio waves, </a:t>
            </a:r>
            <a:r>
              <a:rPr lang="en-US" sz="6400" dirty="0" err="1"/>
              <a:t>etc</a:t>
            </a:r>
            <a:r>
              <a:rPr lang="en-US" sz="6400" dirty="0"/>
              <a:t> </a:t>
            </a:r>
          </a:p>
          <a:p>
            <a:r>
              <a:rPr lang="en-US" sz="6400" dirty="0"/>
              <a:t>5) </a:t>
            </a:r>
            <a:r>
              <a:rPr lang="en-US" sz="6400" b="1" dirty="0"/>
              <a:t>Protocol </a:t>
            </a:r>
            <a:r>
              <a:rPr lang="en-US" sz="6400" dirty="0"/>
              <a:t>for DC: Set of rules that govern DC, syntax and semantics. </a:t>
            </a:r>
          </a:p>
          <a:p>
            <a:r>
              <a:rPr lang="en-US" sz="6400" b="1" dirty="0"/>
              <a:t>Data </a:t>
            </a:r>
            <a:r>
              <a:rPr lang="en-US" sz="6400" dirty="0"/>
              <a:t>are text, Numbers, Images, Audio, and video.</a:t>
            </a:r>
          </a:p>
        </p:txBody>
      </p:sp>
    </p:spTree>
    <p:extLst>
      <p:ext uri="{BB962C8B-B14F-4D97-AF65-F5344CB8AC3E}">
        <p14:creationId xmlns:p14="http://schemas.microsoft.com/office/powerpoint/2010/main" val="1746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5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62CB7-4A9F-4D70-A833-975A15B1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3600"/>
            </a:br>
            <a:endParaRPr lang="en-US" sz="36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5BBD2-C7E2-4300-A9E6-17C61FDD2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87" y="1474033"/>
            <a:ext cx="6373490" cy="385705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F29CD7A-0E1D-4551-883A-DBF709F1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DATA </a:t>
            </a:r>
            <a:r>
              <a:rPr lang="en-US" sz="1700" dirty="0" err="1"/>
              <a:t>FlOW</a:t>
            </a:r>
            <a:endParaRPr lang="en-US" sz="1700" dirty="0"/>
          </a:p>
          <a:p>
            <a:pPr marL="0"/>
            <a:r>
              <a:rPr lang="en-US" sz="1700" dirty="0"/>
              <a:t>Data flow between communication devices as follows: </a:t>
            </a:r>
          </a:p>
          <a:p>
            <a:r>
              <a:rPr lang="en-US" sz="1700" dirty="0"/>
              <a:t>a) </a:t>
            </a:r>
            <a:r>
              <a:rPr lang="en-US" sz="1700" b="1" dirty="0"/>
              <a:t>Simplex </a:t>
            </a:r>
            <a:r>
              <a:rPr lang="en-US" sz="1700" dirty="0"/>
              <a:t>(one way only). </a:t>
            </a:r>
          </a:p>
          <a:p>
            <a:r>
              <a:rPr lang="en-US" sz="1700" dirty="0"/>
              <a:t>b) </a:t>
            </a:r>
            <a:r>
              <a:rPr lang="en-US" sz="1700" b="1" dirty="0"/>
              <a:t>Half Duplex </a:t>
            </a:r>
            <a:r>
              <a:rPr lang="en-US" sz="1700" dirty="0"/>
              <a:t>(H/D) (Bidirectional on </a:t>
            </a:r>
            <a:r>
              <a:rPr lang="en-US" sz="1700" i="1" dirty="0"/>
              <a:t>one </a:t>
            </a:r>
            <a:r>
              <a:rPr lang="en-US" sz="1700" dirty="0"/>
              <a:t>links). </a:t>
            </a:r>
          </a:p>
          <a:p>
            <a:r>
              <a:rPr lang="en-US" sz="1700" dirty="0"/>
              <a:t>c) </a:t>
            </a:r>
            <a:r>
              <a:rPr lang="en-US" sz="1700" b="1" dirty="0"/>
              <a:t>Full Duplex </a:t>
            </a:r>
            <a:r>
              <a:rPr lang="en-US" sz="1700" dirty="0"/>
              <a:t>(F/D) (Bidirectional on </a:t>
            </a:r>
            <a:r>
              <a:rPr lang="en-US" sz="1700" i="1" dirty="0"/>
              <a:t>two </a:t>
            </a:r>
            <a:r>
              <a:rPr lang="en-US" sz="1700" dirty="0"/>
              <a:t>links). 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411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7701-CBDD-43C2-868E-071D5A59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55F9-B2E0-45B4-A251-3135DFC4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Set of nodes connected via physical links for the purpose of: </a:t>
            </a:r>
          </a:p>
          <a:p>
            <a:r>
              <a:rPr lang="en-US" dirty="0"/>
              <a:t>1) </a:t>
            </a:r>
            <a:r>
              <a:rPr lang="en-US" b="1" dirty="0"/>
              <a:t>Distributing Processing</a:t>
            </a:r>
            <a:r>
              <a:rPr lang="en-US" dirty="0"/>
              <a:t>: dividing a large task over a network of computers. </a:t>
            </a:r>
          </a:p>
          <a:p>
            <a:r>
              <a:rPr lang="en-US" dirty="0"/>
              <a:t>2) </a:t>
            </a:r>
            <a:r>
              <a:rPr lang="en-US" b="1" dirty="0"/>
              <a:t>Sharing Data vs. centralization</a:t>
            </a:r>
            <a:r>
              <a:rPr lang="en-US" dirty="0"/>
              <a:t>: shared access of data-banks (and other resources) among network of computers. </a:t>
            </a:r>
          </a:p>
          <a:p>
            <a:r>
              <a:rPr lang="en-US" dirty="0"/>
              <a:t>3) </a:t>
            </a:r>
            <a:r>
              <a:rPr lang="en-US" b="1" dirty="0"/>
              <a:t>Security and robustness</a:t>
            </a:r>
            <a:r>
              <a:rPr lang="en-US" dirty="0"/>
              <a:t>: distributed computers approach is for more security and reliability/dependability.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966F4-8BFD-4D38-9057-9287F9AF1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F50FF-9294-4F9E-81DB-9ADCED0AA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46014" y="2715065"/>
            <a:ext cx="5702655" cy="352441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55FB7-306A-4AAF-82D3-619419E1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Physical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0CC1-F9A5-4142-AC39-A33B73AB1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618519"/>
            <a:ext cx="7104186" cy="315702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1) </a:t>
            </a:r>
            <a:r>
              <a:rPr lang="en-US" b="1" dirty="0"/>
              <a:t>Point to Point</a:t>
            </a:r>
            <a:r>
              <a:rPr lang="en-US" dirty="0"/>
              <a:t>: (</a:t>
            </a:r>
            <a:r>
              <a:rPr lang="en-US" i="1" dirty="0"/>
              <a:t>P2P</a:t>
            </a:r>
            <a:r>
              <a:rPr lang="en-US" dirty="0"/>
              <a:t>)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Dedicated link to be utilized only by end devices.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2) </a:t>
            </a:r>
            <a:r>
              <a:rPr lang="en-US" b="1" dirty="0"/>
              <a:t>Multipoint </a:t>
            </a:r>
            <a:r>
              <a:rPr lang="en-US" dirty="0"/>
              <a:t>(Multidrop): Many end devices share the link capacity.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65539-5FB6-4786-83AD-2E654F550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0120" y="1240292"/>
            <a:ext cx="10318106" cy="271971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11A97-8A0A-4BDD-949C-0854C1A45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Physical topologies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0AADF-BAAA-425C-BABF-2299DCFB2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3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A549F-FF1D-40E3-BE65-0DDB8234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48643" y="1959482"/>
            <a:ext cx="6299887" cy="28240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4446C-57D1-4C1A-860C-44EBB826C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3217" y="2367092"/>
            <a:ext cx="4867423" cy="423065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800" dirty="0"/>
              <a:t>Each device has dedicated point-to-point link to other devices. Fully connected mesh will have [n( n-1)/ 2] F/D links: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Where n = number of nodes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Pros</a:t>
            </a:r>
            <a:r>
              <a:rPr lang="en-US" sz="1800" dirty="0"/>
              <a:t>: Fast communication (cable propagation delay), Robust (faulty node/link does not affect other nodes) and Privacy (Security-- direct/private links). Easy to fault detect/isolate.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Cons</a:t>
            </a:r>
            <a:r>
              <a:rPr lang="en-US" sz="1800" dirty="0"/>
              <a:t>: Cabling Space, fan-out ports, and $cost$.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B00BA-E802-49A8-927C-36ED5443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Mesh topology</a:t>
            </a:r>
          </a:p>
        </p:txBody>
      </p:sp>
    </p:spTree>
    <p:extLst>
      <p:ext uri="{BB962C8B-B14F-4D97-AF65-F5344CB8AC3E}">
        <p14:creationId xmlns:p14="http://schemas.microsoft.com/office/powerpoint/2010/main" val="110722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4ED93-DDAB-4789-B23A-157A3CB87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4083" y="3980330"/>
            <a:ext cx="5791619" cy="22587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086F6-C693-4B76-A443-72DC83F6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Star toplogy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295F9-0EA8-4421-9353-02A0EEBB1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618519"/>
            <a:ext cx="7104186" cy="315702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Devices are connected Point to Point to a central “Hub” (Controller Exchanger).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Pros</a:t>
            </a:r>
            <a:r>
              <a:rPr lang="en-US" dirty="0"/>
              <a:t>: Less links and ports per node, two hops delay only-- source to Hub and Hub to destination delays. Cost of the Hub installation/operation. Easy to maintain when nodes added/dropped nodes.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Cons</a:t>
            </a:r>
            <a:r>
              <a:rPr lang="en-US" dirty="0"/>
              <a:t>: Not so robust (vulnerable center of control- The Hub!), more physical cables one per each node compared to the Bus!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7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772DD-7D62-4702-BF89-6A354869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07827" y="3429000"/>
            <a:ext cx="7164131" cy="242877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77383-9E37-4399-9592-1684FBD0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Bus topology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13A8-AD39-46CF-888C-E0808CBA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618519"/>
            <a:ext cx="7104186" cy="315702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i="1" dirty="0"/>
              <a:t>Multipoint </a:t>
            </a:r>
            <a:r>
              <a:rPr lang="en-US" dirty="0"/>
              <a:t>link as “backbone” for a network where devices have drop line to tap into the bus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Pros</a:t>
            </a:r>
            <a:r>
              <a:rPr lang="en-US" dirty="0"/>
              <a:t>: Less Cabling, one hop (source-destination cable) delay. 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Cons</a:t>
            </a:r>
            <a:r>
              <a:rPr lang="en-US" dirty="0"/>
              <a:t>: </a:t>
            </a:r>
            <a:r>
              <a:rPr lang="en-US" i="1" dirty="0"/>
              <a:t>Scalability </a:t>
            </a:r>
            <a:r>
              <a:rPr lang="en-US" dirty="0"/>
              <a:t>is limited and cable length dependent, which limit number of nodes on the bus due to signal power loss (attenuation) with distance, not so robust. Difficult fault isolation!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42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1201</Words>
  <Application>Microsoft Office PowerPoint</Application>
  <PresentationFormat>Widescreen</PresentationFormat>
  <Paragraphs>258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Tw Cen MT</vt:lpstr>
      <vt:lpstr>Wingdings</vt:lpstr>
      <vt:lpstr>Droplet</vt:lpstr>
      <vt:lpstr>Data Communication and Computer Networks(CPE314)</vt:lpstr>
      <vt:lpstr>Major Dc components</vt:lpstr>
      <vt:lpstr> </vt:lpstr>
      <vt:lpstr>Networks</vt:lpstr>
      <vt:lpstr>Physical structure</vt:lpstr>
      <vt:lpstr>Physical topologies</vt:lpstr>
      <vt:lpstr>Mesh topology</vt:lpstr>
      <vt:lpstr>Star toplogy</vt:lpstr>
      <vt:lpstr>Bus topology</vt:lpstr>
      <vt:lpstr>Ring topology</vt:lpstr>
      <vt:lpstr>hybrid</vt:lpstr>
      <vt:lpstr>Pizza topology</vt:lpstr>
      <vt:lpstr>Categories of networks</vt:lpstr>
      <vt:lpstr>Wide area network(WAN) connecting Lans </vt:lpstr>
      <vt:lpstr>The Internet: a “nuts and bolts” view</vt:lpstr>
      <vt:lpstr>“Fun” Internet-connected devices</vt:lpstr>
      <vt:lpstr>The Internet: a “nuts and bolts” view</vt:lpstr>
      <vt:lpstr>The Internet: a “services”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 and Computer Networks(CPE314)</dc:title>
  <dc:creator>AHMAD MUDASSIR</dc:creator>
  <cp:lastModifiedBy>AHMAD MUDASSIR</cp:lastModifiedBy>
  <cp:revision>6</cp:revision>
  <dcterms:created xsi:type="dcterms:W3CDTF">2021-02-17T06:02:32Z</dcterms:created>
  <dcterms:modified xsi:type="dcterms:W3CDTF">2021-02-17T06:34:48Z</dcterms:modified>
</cp:coreProperties>
</file>